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56" r:id="rId2"/>
    <p:sldId id="589" r:id="rId3"/>
    <p:sldId id="590" r:id="rId4"/>
    <p:sldId id="591" r:id="rId5"/>
    <p:sldId id="592" r:id="rId6"/>
    <p:sldId id="593" r:id="rId7"/>
    <p:sldId id="594" r:id="rId8"/>
    <p:sldId id="595" r:id="rId9"/>
    <p:sldId id="596" r:id="rId10"/>
    <p:sldId id="597" r:id="rId11"/>
    <p:sldId id="598" r:id="rId12"/>
    <p:sldId id="600" r:id="rId13"/>
    <p:sldId id="601" r:id="rId14"/>
    <p:sldId id="602" r:id="rId15"/>
    <p:sldId id="603" r:id="rId16"/>
    <p:sldId id="526" r:id="rId17"/>
    <p:sldId id="531" r:id="rId18"/>
    <p:sldId id="562" r:id="rId19"/>
    <p:sldId id="533" r:id="rId20"/>
    <p:sldId id="534" r:id="rId21"/>
    <p:sldId id="535" r:id="rId22"/>
    <p:sldId id="536" r:id="rId23"/>
    <p:sldId id="537" r:id="rId24"/>
    <p:sldId id="538" r:id="rId25"/>
    <p:sldId id="540" r:id="rId26"/>
    <p:sldId id="558" r:id="rId27"/>
    <p:sldId id="542" r:id="rId28"/>
    <p:sldId id="544" r:id="rId29"/>
    <p:sldId id="545" r:id="rId30"/>
    <p:sldId id="546" r:id="rId31"/>
    <p:sldId id="563" r:id="rId32"/>
    <p:sldId id="564" r:id="rId33"/>
    <p:sldId id="313" r:id="rId34"/>
    <p:sldId id="560" r:id="rId35"/>
    <p:sldId id="561" r:id="rId36"/>
    <p:sldId id="397" r:id="rId37"/>
    <p:sldId id="344" r:id="rId38"/>
    <p:sldId id="550" r:id="rId39"/>
    <p:sldId id="552" r:id="rId40"/>
    <p:sldId id="553" r:id="rId41"/>
    <p:sldId id="554" r:id="rId42"/>
    <p:sldId id="355" r:id="rId43"/>
    <p:sldId id="468" r:id="rId44"/>
    <p:sldId id="409" r:id="rId45"/>
    <p:sldId id="347" r:id="rId46"/>
    <p:sldId id="469" r:id="rId47"/>
    <p:sldId id="556" r:id="rId48"/>
    <p:sldId id="358" r:id="rId49"/>
    <p:sldId id="470" r:id="rId50"/>
    <p:sldId id="365" r:id="rId51"/>
    <p:sldId id="413" r:id="rId52"/>
    <p:sldId id="366" r:id="rId53"/>
    <p:sldId id="472" r:id="rId54"/>
    <p:sldId id="332" r:id="rId55"/>
    <p:sldId id="369" r:id="rId56"/>
    <p:sldId id="557" r:id="rId57"/>
    <p:sldId id="582" r:id="rId58"/>
    <p:sldId id="583" r:id="rId59"/>
    <p:sldId id="584" r:id="rId60"/>
    <p:sldId id="585" r:id="rId61"/>
    <p:sldId id="586" r:id="rId62"/>
    <p:sldId id="587" r:id="rId63"/>
    <p:sldId id="588" r:id="rId64"/>
    <p:sldId id="581" r:id="rId65"/>
    <p:sldId id="579" r:id="rId66"/>
    <p:sldId id="580" r:id="rId67"/>
    <p:sldId id="421" r:id="rId68"/>
    <p:sldId id="377" r:id="rId69"/>
    <p:sldId id="476" r:id="rId70"/>
    <p:sldId id="376" r:id="rId71"/>
    <p:sldId id="427" r:id="rId72"/>
    <p:sldId id="429" r:id="rId73"/>
    <p:sldId id="430" r:id="rId74"/>
    <p:sldId id="368" r:id="rId75"/>
    <p:sldId id="419" r:id="rId76"/>
    <p:sldId id="425" r:id="rId77"/>
    <p:sldId id="464" r:id="rId78"/>
    <p:sldId id="424" r:id="rId79"/>
    <p:sldId id="465" r:id="rId80"/>
    <p:sldId id="443" r:id="rId81"/>
    <p:sldId id="452" r:id="rId82"/>
    <p:sldId id="458" r:id="rId83"/>
    <p:sldId id="461" r:id="rId84"/>
    <p:sldId id="463" r:id="rId85"/>
    <p:sldId id="378" r:id="rId86"/>
    <p:sldId id="379" r:id="rId87"/>
    <p:sldId id="604" r:id="rId88"/>
    <p:sldId id="307" r:id="rId89"/>
    <p:sldId id="387" r:id="rId90"/>
    <p:sldId id="573" r:id="rId91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28469C"/>
    <a:srgbClr val="FF0000"/>
    <a:srgbClr val="B2B2B2"/>
    <a:srgbClr val="FFFFFF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9" autoAdjust="0"/>
    <p:restoredTop sz="99167" autoAdjust="0"/>
  </p:normalViewPr>
  <p:slideViewPr>
    <p:cSldViewPr>
      <p:cViewPr varScale="1">
        <p:scale>
          <a:sx n="52" d="100"/>
          <a:sy n="52" d="100"/>
        </p:scale>
        <p:origin x="-110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A2F9-B548-4407-AB1C-1A1402670E21}" type="datetimeFigureOut">
              <a:rPr lang="ru-RU" smtClean="0"/>
              <a:t>26.09.2012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DA7F5-70AA-43C8-877D-2666DF1C6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065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2EC927-4DF7-44EE-B4C5-71AD54443A34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51E8F67-C573-4689-B9C5-CDE3CC0AA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454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60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61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62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4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90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2451-8FF9-45A2-8036-08270A7B4350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B6F8-AB69-42AB-AE05-FA64B109F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9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7A3C-BA1E-4964-9166-93F43DAB35AA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1E0-EB4B-4334-9F66-7DB903113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0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0B32-213B-485E-AB0D-1049A2B9F393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C96B-9333-472C-8EEC-049EE7E8B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7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9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B13-5EAC-45C0-B56A-B385416376DE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E9F9-A0DF-4143-B637-955A55446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40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610E-D43E-46E2-BFE9-51DACF7707E9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3C1-3382-4BAA-9CEE-0996AE0D9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63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FB9D-CBEB-4CFD-8A90-41C807A0A7BF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B8B2-226A-4AB6-B224-DA50C1A8E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4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F2F-B379-40F5-A665-4E0F9B7EEBA2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9AC3-952C-47E3-B7B6-138A0E33E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7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7A-5EC2-4D70-B231-30EFDAFC7A75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132F-A13F-4573-81C1-EDF564482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8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9A0-7A6A-4CDB-AF87-09868606C2CC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21BC-C5FE-4B2D-B96A-65A93448B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89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6C11-F408-47BE-9D3D-008B980A9D74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332D-C42F-4E79-AD4D-4C8FFDBA9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5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E133-AB6B-42E3-81B8-84984A30C871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3BB-9C11-4043-B41A-1F9F4508B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8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F432-81F9-452F-98C9-9CC603732228}" type="datetimeFigureOut">
              <a:rPr lang="ru-RU"/>
              <a:pPr>
                <a:defRPr/>
              </a:pPr>
              <a:t>26.09.2012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4F66-1ED4-48F2-A978-D11F4E3B6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9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9.jpeg"/><Relationship Id="rId7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2.png"/><Relationship Id="rId4" Type="http://schemas.openxmlformats.org/officeDocument/2006/relationships/image" Target="../media/image112.png"/><Relationship Id="rId9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8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8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5.png"/><Relationship Id="rId4" Type="http://schemas.openxmlformats.org/officeDocument/2006/relationships/image" Target="../media/image1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1431" y="234888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79512" y="2815167"/>
            <a:ext cx="83072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solidFill>
                  <a:schemeClr val="bg1"/>
                </a:solidFill>
              </a:rPr>
              <a:t>Корпоративный </a:t>
            </a:r>
            <a:r>
              <a:rPr lang="ru-RU" dirty="0">
                <a:solidFill>
                  <a:schemeClr val="bg1"/>
                </a:solidFill>
              </a:rPr>
              <a:t>портал - современный инструмент для решения бизнес-задач</a:t>
            </a:r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35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06215" y="5097059"/>
            <a:ext cx="56521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/>
              <a:t>Донченко Денис</a:t>
            </a:r>
            <a:endParaRPr lang="ru-RU" sz="2400" b="0" dirty="0" smtClean="0"/>
          </a:p>
          <a:p>
            <a:pPr algn="r"/>
            <a:r>
              <a:rPr lang="ru-RU" sz="2400" b="0" dirty="0" smtClean="0"/>
              <a:t>Компания «1С-Битрикс»</a:t>
            </a:r>
            <a:endParaRPr lang="en-US" sz="2000" b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011009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92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236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2813" y="5056962"/>
            <a:ext cx="824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+mj-lt"/>
              </a:rPr>
              <a:t>Общение с коллегами – через веб-</a:t>
            </a:r>
            <a:r>
              <a:rPr lang="ru-RU" sz="3600" dirty="0" err="1" smtClean="0">
                <a:latin typeface="+mj-lt"/>
              </a:rPr>
              <a:t>мессенджер</a:t>
            </a:r>
            <a:r>
              <a:rPr lang="ru-RU" sz="3600" dirty="0" smtClean="0">
                <a:latin typeface="+mj-lt"/>
              </a:rPr>
              <a:t> в корпоративном портале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5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56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552" y="-46783"/>
            <a:ext cx="5701628" cy="1113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 smtClean="0"/>
              <a:t>Общение с коллегами</a:t>
            </a:r>
            <a:endParaRPr lang="en-US" sz="31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285527" cy="28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8" y="391570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Macintosh HD:Users:natalagrihina:Desktop:скрины Б24:messenger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2051720" y="1628800"/>
            <a:ext cx="6813557" cy="4104456"/>
          </a:xfrm>
          <a:prstGeom prst="rect">
            <a:avLst/>
          </a:prstGeom>
          <a:noFill/>
          <a:ln w="9525" cap="flat" cmpd="sng" algn="ctr">
            <a:solidFill>
              <a:srgbClr val="B9CDE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98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328147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0387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8702" y="5198539"/>
            <a:ext cx="8244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+mj-lt"/>
              </a:rPr>
              <a:t>Быстрый поиск контактов на корпоративном портале</a:t>
            </a:r>
            <a:endParaRPr lang="ru-RU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80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" y="1412776"/>
            <a:ext cx="8249756" cy="485640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9" y="3575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/>
          <a:stretch/>
        </p:blipFill>
        <p:spPr bwMode="auto">
          <a:xfrm>
            <a:off x="683568" y="2060848"/>
            <a:ext cx="8172400" cy="330660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7544" y="110094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Поиск контактов</a:t>
            </a:r>
            <a:r>
              <a:rPr lang="en-US" sz="3200" dirty="0" smtClean="0"/>
              <a:t> </a:t>
            </a:r>
            <a:r>
              <a:rPr lang="ru-RU" sz="3200" dirty="0" smtClean="0"/>
              <a:t>и справочник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ownloads\7873761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988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6915" y="5229200"/>
            <a:ext cx="8511954" cy="9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/>
              <a:t>Управление задачами и проектами через корпоративный портал</a:t>
            </a:r>
            <a:endParaRPr lang="en-US" sz="36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6" y="5346978"/>
            <a:ext cx="399626" cy="3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0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468337" cy="454493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8316416" cy="374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9" y="3575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7544" y="110094"/>
            <a:ext cx="5472608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задачами и проектами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275856" y="1687453"/>
            <a:ext cx="5760640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/>
          </a:p>
          <a:p>
            <a:pPr algn="l"/>
            <a:r>
              <a:rPr lang="ru-RU" dirty="0" smtClean="0"/>
              <a:t>1С-Битрикс: Корпоративный портал</a:t>
            </a:r>
            <a:endParaRPr lang="en-US" dirty="0" smtClean="0">
              <a:latin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13" name="Изображение 12" descr="box-k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37145"/>
            <a:ext cx="3312368" cy="3518295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311776" y="3703677"/>
            <a:ext cx="5544616" cy="753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/>
              <a:t>Простое решение сложных задач</a:t>
            </a:r>
            <a:endParaRPr lang="en-US" sz="28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3956" y="2480950"/>
            <a:ext cx="9160681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Коллективная работа</a:t>
            </a: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3531"/>
            <a:ext cx="4412337" cy="305681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576" y="1329883"/>
            <a:ext cx="4791087" cy="305681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576" y="1340769"/>
            <a:ext cx="4807419" cy="30919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576" y="1340768"/>
            <a:ext cx="4824536" cy="310631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1302" y="55376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Управление задачами и проектами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1340768"/>
            <a:ext cx="34198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сотрудник может самостоятельно ставить себе задачи, принимать их от руководителя, делегировать своим подчиненным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 задаче можно указать соисполнителей и наблюдателей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задачи </a:t>
            </a:r>
            <a:r>
              <a:rPr lang="ru-RU" sz="2000" dirty="0">
                <a:latin typeface="Calibri"/>
                <a:cs typeface="Calibri"/>
              </a:rPr>
              <a:t>над проектом можно представить в виде диаграммы </a:t>
            </a:r>
            <a:r>
              <a:rPr lang="ru-RU" sz="2000" dirty="0" err="1">
                <a:latin typeface="Calibri"/>
                <a:cs typeface="Calibri"/>
              </a:rPr>
              <a:t>Ганта</a:t>
            </a:r>
            <a:r>
              <a:rPr lang="ru-RU" sz="2000" dirty="0"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1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Рабочие группы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05-15 в 1.58.1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84554"/>
            <a:ext cx="4349188" cy="216024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4" name="Изображение 3" descr="Снимок экрана 2012-05-15 в 1.59.4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789040"/>
            <a:ext cx="4384797" cy="2304256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256584" y="1340768"/>
            <a:ext cx="3779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сотрудники объединяются в группы, работающие над разными проектами;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 группах настраивается приватность, функционал и его доступность (условия, правила, доступ к содержимому);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назначается модератор, редактируется состав группы, раздаются приглашения на вступление и т.д.; </a:t>
            </a:r>
          </a:p>
        </p:txBody>
      </p:sp>
    </p:spTree>
    <p:extLst>
      <p:ext uri="{BB962C8B-B14F-4D97-AF65-F5344CB8AC3E}">
        <p14:creationId xmlns:p14="http://schemas.microsoft.com/office/powerpoint/2010/main" val="18834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838389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"/>
          <a:stretch/>
        </p:blipFill>
        <p:spPr>
          <a:xfrm>
            <a:off x="56444" y="0"/>
            <a:ext cx="4430889" cy="6858000"/>
          </a:xfrm>
          <a:prstGeom prst="rect">
            <a:avLst/>
          </a:prstGeom>
          <a:ln>
            <a:noFill/>
          </a:ln>
          <a:effectLst>
            <a:softEdge rad="3556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644008" y="2399641"/>
            <a:ext cx="4499992" cy="16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000" dirty="0" smtClean="0">
                <a:latin typeface="Calibri" pitchFamily="34" charset="0"/>
                <a:cs typeface="Calibri" pitchFamily="34" charset="0"/>
              </a:rPr>
              <a:t>С какими задачами мы сталкиваемся ежедневно?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3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Мгновенный поиск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548373" cy="25922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1340768"/>
            <a:ext cx="3563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моментальная индексация обновленных и новых документов;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поиск по внутреннему содержимому документов (DOCX, XLSX, DOC, XLS, PPTX, PPT, PDF, RTF, ODS и другим);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учет прав доступа сотрудника при отображении результатов поиска;</a:t>
            </a:r>
          </a:p>
        </p:txBody>
      </p:sp>
    </p:spTree>
    <p:extLst>
      <p:ext uri="{BB962C8B-B14F-4D97-AF65-F5344CB8AC3E}">
        <p14:creationId xmlns:p14="http://schemas.microsoft.com/office/powerpoint/2010/main" val="22539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718388" cy="3600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Социальный поиск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1340768"/>
            <a:ext cx="3347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Н</a:t>
            </a:r>
            <a:r>
              <a:rPr lang="ru-RU" sz="2000" dirty="0" smtClean="0">
                <a:latin typeface="Calibri"/>
                <a:cs typeface="Calibri"/>
              </a:rPr>
              <a:t>а </a:t>
            </a:r>
            <a:r>
              <a:rPr lang="ru-RU" sz="2000" dirty="0">
                <a:latin typeface="Calibri"/>
                <a:cs typeface="Calibri"/>
              </a:rPr>
              <a:t>поиск влияет мнение сотрудников (учитывается нажатие кнопки «Мне нравится</a:t>
            </a:r>
            <a:r>
              <a:rPr lang="ru-RU" sz="2000" dirty="0" smtClean="0">
                <a:latin typeface="Calibri"/>
                <a:cs typeface="Calibri"/>
              </a:rPr>
              <a:t>». </a:t>
            </a:r>
          </a:p>
          <a:p>
            <a:endParaRPr lang="ru-RU" sz="2000" dirty="0">
              <a:latin typeface="Calibri"/>
              <a:cs typeface="Calibri"/>
            </a:endParaRPr>
          </a:p>
          <a:p>
            <a:r>
              <a:rPr lang="ru-RU" sz="2000" dirty="0" smtClean="0">
                <a:latin typeface="Calibri"/>
                <a:cs typeface="Calibri"/>
              </a:rPr>
              <a:t>Самый </a:t>
            </a:r>
            <a:r>
              <a:rPr lang="ru-RU" sz="2000" dirty="0">
                <a:latin typeface="Calibri"/>
                <a:cs typeface="Calibri"/>
              </a:rPr>
              <a:t>ценный с точки зрения сообщества контент всегда выводится первым в результатах </a:t>
            </a:r>
            <a:r>
              <a:rPr lang="ru-RU" sz="2000" dirty="0" smtClean="0">
                <a:latin typeface="Calibri"/>
                <a:cs typeface="Calibri"/>
              </a:rPr>
              <a:t>поиска.</a:t>
            </a:r>
            <a:endParaRPr lang="ru-RU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9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942451" cy="295232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Управление документами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1340768"/>
            <a:ext cx="3347864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коллективный доступ к общим файлам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уведомление о новых документах в «Живой ленте»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персональные файлы у каждого сотрудника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загрузка новой копии документа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история изменений документа</a:t>
            </a:r>
          </a:p>
        </p:txBody>
      </p:sp>
    </p:spTree>
    <p:extLst>
      <p:ext uri="{BB962C8B-B14F-4D97-AF65-F5344CB8AC3E}">
        <p14:creationId xmlns:p14="http://schemas.microsoft.com/office/powerpoint/2010/main" val="25439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19" y="1628800"/>
            <a:ext cx="4554087" cy="2664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32040" y="1484784"/>
            <a:ext cx="4211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отправка </a:t>
            </a:r>
            <a:r>
              <a:rPr lang="ru-RU" sz="2000" dirty="0" smtClean="0">
                <a:latin typeface="Calibri"/>
                <a:cs typeface="Calibri"/>
              </a:rPr>
              <a:t>сообщения в </a:t>
            </a:r>
            <a:r>
              <a:rPr lang="ru-RU" sz="2000" dirty="0">
                <a:latin typeface="Calibri"/>
                <a:cs typeface="Calibri"/>
              </a:rPr>
              <a:t>один клик, прямо из «Живой ленты»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адресация лично сотруднику, сразу нескольким сотрудникам, отделу компании или рабочей группе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 сообщению можно прикрепить документ, фотографию или видео и обсудить с коллегами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15719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/>
                <a:cs typeface="Calibri"/>
              </a:rPr>
              <a:t>Система внутренних сообщений - альтернатива электронной почте </a:t>
            </a: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" y="5341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Внутренние сообщения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База знаний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340768"/>
            <a:ext cx="3776936" cy="3744416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428396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страницу </a:t>
            </a:r>
            <a:r>
              <a:rPr lang="ru-RU" dirty="0" err="1"/>
              <a:t>Wiki</a:t>
            </a:r>
            <a:r>
              <a:rPr lang="ru-RU" dirty="0"/>
              <a:t> можно не только править, но и писать к ней свои комментарии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учет изменений по каждому тексту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сравнение редакции (версии) текстов и возврат к более ранним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визуальный редактор страниц для </a:t>
            </a:r>
            <a:r>
              <a:rPr lang="ru-RU" dirty="0" err="1"/>
              <a:t>Wiki</a:t>
            </a:r>
            <a:r>
              <a:rPr lang="ru-RU" dirty="0"/>
              <a:t> 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75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Календари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3" y="1340768"/>
            <a:ext cx="4584777" cy="33123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1340768"/>
            <a:ext cx="3491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планирование рабочего времени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напоминания о предстоящих событиях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календари можно загрузить в мобильный телефон или планшет (</a:t>
            </a:r>
            <a:r>
              <a:rPr lang="ru-RU" sz="2000" dirty="0" err="1">
                <a:latin typeface="Calibri"/>
                <a:cs typeface="Calibri"/>
              </a:rPr>
              <a:t>iPhone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iPad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Android</a:t>
            </a:r>
            <a:r>
              <a:rPr lang="ru-RU" sz="2000" dirty="0"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43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70499" y="122456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Экстранет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64088" y="1268760"/>
            <a:ext cx="37799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сотрудники всегда работают внутри корпоративного портала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 любую рабочую группу можно пригласить внешних пользователей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пользователи </a:t>
            </a:r>
            <a:r>
              <a:rPr lang="ru-RU" sz="2000" dirty="0" err="1">
                <a:latin typeface="Calibri"/>
                <a:cs typeface="Calibri"/>
              </a:rPr>
              <a:t>Экстранета</a:t>
            </a:r>
            <a:r>
              <a:rPr lang="ru-RU" sz="2000" dirty="0">
                <a:latin typeface="Calibri"/>
                <a:cs typeface="Calibri"/>
              </a:rPr>
              <a:t> не получат доступ к закрытой внутрикорпоративной информации</a:t>
            </a:r>
          </a:p>
        </p:txBody>
      </p:sp>
      <p:pic>
        <p:nvPicPr>
          <p:cNvPr id="3" name="Изображение 2" descr="Снимок экрана 2012-05-02 в 17.51.2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4440493" cy="2664296"/>
          </a:xfrm>
          <a:prstGeom prst="rect">
            <a:avLst/>
          </a:prstGeom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Видеопереговорные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358911"/>
            <a:ext cx="4770111" cy="394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1340768"/>
            <a:ext cx="3491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Видеозвонки</a:t>
            </a:r>
            <a:r>
              <a:rPr lang="ru-RU" sz="2000" dirty="0">
                <a:latin typeface="Calibri"/>
                <a:cs typeface="Calibri"/>
              </a:rPr>
              <a:t> напрямую сотрудникам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Видеопереговорные</a:t>
            </a:r>
            <a:r>
              <a:rPr lang="ru-RU" sz="2000" dirty="0">
                <a:latin typeface="Calibri"/>
                <a:cs typeface="Calibri"/>
              </a:rPr>
              <a:t> с резервированием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wnloads\9594717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1" y="7916"/>
            <a:ext cx="5937354" cy="68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Социальные коммуникации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0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6" y="1340768"/>
            <a:ext cx="4785386" cy="325787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Интерактивная «Живая лента» 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340768"/>
            <a:ext cx="3491880" cy="329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«Живая лента» – интерактивная лента всех изменений на вашем корпоративном портале.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Читая «живую ленту», все сотрудники всегда в курсе событий и могут оперативно реагировать на поставленные задачи, подключаться к обсуждениям, просматривать новые документы.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2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51535"/>
            <a:ext cx="7416824" cy="446920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234" y="1187426"/>
            <a:ext cx="8771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j-lt"/>
              </a:rPr>
              <a:t>Многочисленные пересылки версий документов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через </a:t>
            </a:r>
            <a:r>
              <a:rPr lang="ru-RU" sz="2800" dirty="0" err="1" smtClean="0">
                <a:latin typeface="+mj-lt"/>
              </a:rPr>
              <a:t>скайп</a:t>
            </a:r>
            <a:r>
              <a:rPr lang="ru-RU" sz="2800" dirty="0" smtClean="0">
                <a:latin typeface="+mj-lt"/>
              </a:rPr>
              <a:t>, файл-сервер, аську, почту..</a:t>
            </a:r>
            <a:r>
              <a:rPr lang="en-US" sz="2800" dirty="0" smtClean="0">
                <a:latin typeface="+mj-lt"/>
              </a:rPr>
              <a:t> </a:t>
            </a:r>
            <a:endParaRPr lang="ru-RU" sz="2800" dirty="0" smtClean="0">
              <a:latin typeface="+mj-lt"/>
            </a:endParaRPr>
          </a:p>
          <a:p>
            <a:endParaRPr lang="ru-RU" sz="2800" dirty="0">
              <a:latin typeface="+mj-lt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Обмен файлами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Picture 2" descr="C:\Мои доки\vopro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6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«Мне нравится» 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1241991"/>
            <a:ext cx="3779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«Живая лента» интерактивна – можно сразу комментировать сообщения, отмечать сообщения кнопкой «Мне нравится». </a:t>
            </a:r>
            <a:endParaRPr lang="en-US" sz="2000" dirty="0" smtClean="0">
              <a:latin typeface="Calibri"/>
              <a:cs typeface="Calibri"/>
            </a:endParaRP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ru-RU" sz="2000" dirty="0" smtClean="0">
                <a:latin typeface="Calibri"/>
                <a:cs typeface="Calibri"/>
              </a:rPr>
              <a:t>Отметка </a:t>
            </a:r>
            <a:r>
              <a:rPr lang="ru-RU" sz="2000" dirty="0">
                <a:latin typeface="Calibri"/>
                <a:cs typeface="Calibri"/>
              </a:rPr>
              <a:t>«Мне нравится» показывает мнение сотрудников, влияет на рейтинг записи, файла - в результатах поиска эти документы будут показаны первыми.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Снимок экрана 2012-05-15 в 2.45.4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4485413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108345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Веб-</a:t>
            </a:r>
            <a:r>
              <a:rPr lang="ru-RU" sz="3200" b="1" dirty="0" err="1" smtClean="0"/>
              <a:t>мессенджер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Macintosh HD:Users:natalagrihina:Desktop:скрины Б24:messenger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221173" y="1660278"/>
            <a:ext cx="4422835" cy="2664296"/>
          </a:xfrm>
          <a:prstGeom prst="rect">
            <a:avLst/>
          </a:prstGeom>
          <a:noFill/>
          <a:ln w="9525" cap="flat" cmpd="sng" algn="ctr">
            <a:solidFill>
              <a:srgbClr val="B9CDE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484784"/>
            <a:ext cx="428396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индикатор присутствия на портале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не нужно устанавливать сторонние программы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переписка с коллегами хранится в истории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встроенный поиск по архиву сообщений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6576" y="513463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/>
                <a:cs typeface="Calibri"/>
              </a:rPr>
              <a:t>Безопасный и эффективный инструмент общения для сотрудников</a:t>
            </a:r>
          </a:p>
        </p:txBody>
      </p:sp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" y="53135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8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50859"/>
            <a:ext cx="1834679" cy="169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IM-</a:t>
            </a:r>
            <a:r>
              <a:rPr lang="ru-RU" sz="3200" b="1" dirty="0"/>
              <a:t>сообщения/ </a:t>
            </a:r>
            <a:r>
              <a:rPr lang="en-US" sz="3200" b="1" dirty="0"/>
              <a:t>Jabber/XMPP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64014"/>
            <a:ext cx="2013886" cy="101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1118682" cy="107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5" y="1638759"/>
            <a:ext cx="2465816" cy="427069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Аня\Desktop\iphone_n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2" y="1484784"/>
            <a:ext cx="2592741" cy="463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0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" y="-1"/>
            <a:ext cx="914117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Компания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1484784"/>
            <a:ext cx="428396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функция </a:t>
            </a:r>
            <a:r>
              <a:rPr lang="en-US" sz="2000" dirty="0" err="1" smtClean="0">
                <a:latin typeface="Calibri"/>
                <a:cs typeface="Calibri"/>
              </a:rPr>
              <a:t>drag&amp;drop</a:t>
            </a:r>
            <a:r>
              <a:rPr lang="en-US" sz="2000" dirty="0" smtClean="0">
                <a:latin typeface="Calibri"/>
                <a:cs typeface="Calibri"/>
              </a:rPr>
              <a:t> (</a:t>
            </a:r>
            <a:r>
              <a:rPr lang="ru-RU" sz="2000" dirty="0">
                <a:latin typeface="Calibri"/>
                <a:cs typeface="Calibri"/>
              </a:rPr>
              <a:t>можно «перетащить» мышкой сотрудника из одного отдела в другой, поменять руководителей отделов, добавить новых </a:t>
            </a:r>
            <a:r>
              <a:rPr lang="ru-RU" sz="2000" dirty="0" smtClean="0">
                <a:latin typeface="Calibri"/>
                <a:cs typeface="Calibri"/>
              </a:rPr>
              <a:t>сотрудников)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иерархия </a:t>
            </a:r>
            <a:r>
              <a:rPr lang="ru-RU" sz="2000" dirty="0">
                <a:latin typeface="Calibri"/>
                <a:cs typeface="Calibri"/>
              </a:rPr>
              <a:t>в структуре используется в управлении задачами, для рабочих отчетов, планерок, в правах доступа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6576" y="513463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/>
                <a:cs typeface="Calibri"/>
              </a:rPr>
              <a:t>Структуру компании можно проектировать визуально 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" y="5341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519202" cy="2952328"/>
          </a:xfrm>
          <a:prstGeom prst="rect">
            <a:avLst/>
          </a:prstGeom>
          <a:noFill/>
          <a:ln>
            <a:solidFill>
              <a:srgbClr val="B9CDE5"/>
            </a:solidFill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Визуальная структура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" y="1412776"/>
            <a:ext cx="8249756" cy="485640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/>
          <a:stretch/>
        </p:blipFill>
        <p:spPr bwMode="auto">
          <a:xfrm>
            <a:off x="683568" y="2060848"/>
            <a:ext cx="8172400" cy="330660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Список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6" y="1393811"/>
            <a:ext cx="7810204" cy="477004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Лента официальных новостей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4" y="1336327"/>
            <a:ext cx="7247589" cy="440768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Фото- и </a:t>
            </a:r>
            <a:r>
              <a:rPr lang="ru-RU" sz="3200" b="1" dirty="0" err="1" smtClean="0"/>
              <a:t>видеогалереи</a:t>
            </a:r>
            <a:r>
              <a:rPr lang="ru-RU" sz="3200" b="1" dirty="0" smtClean="0"/>
              <a:t> компании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2079"/>
            <a:ext cx="7244482" cy="46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Кадровые изменения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340768"/>
            <a:ext cx="7695734" cy="3672408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Обучение и сертификация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340768"/>
            <a:ext cx="7904606" cy="4176464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60847"/>
            <a:ext cx="2448271" cy="33828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060848"/>
            <a:ext cx="4210994" cy="338437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183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</a:rPr>
              <a:t>Много контактов и все не по </a:t>
            </a:r>
            <a:r>
              <a:rPr lang="ru-RU" sz="2800" dirty="0" smtClean="0">
                <a:latin typeface="+mn-lt"/>
              </a:rPr>
              <a:t>делу…</a:t>
            </a:r>
            <a:endParaRPr lang="en-US" sz="2800" dirty="0">
              <a:latin typeface="+mn-lt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Переписка с коллегами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Picture 2" descr="C:\Мои доки\vopro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Карьера и вакансии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6"/>
          <a:srcRect t="31445" r="1235"/>
          <a:stretch/>
        </p:blipFill>
        <p:spPr>
          <a:xfrm>
            <a:off x="720080" y="1370443"/>
            <a:ext cx="8244408" cy="36258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Зарплатные листки и отпуска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340768"/>
            <a:ext cx="4902944" cy="4676073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66961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517" b="2073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Планы и отчеты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694234" y="1351132"/>
            <a:ext cx="7478166" cy="506704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Собрания и планерки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Учет рабочего времени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6637640" cy="514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6" y="1340768"/>
            <a:ext cx="7247484" cy="468052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График отсутствий  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3256"/>
            <a:ext cx="7577440" cy="368499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Рабочие отчеты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2" y="1351478"/>
            <a:ext cx="7630258" cy="426219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Резервирование переговорных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 descr="Снимок экрана 2012-05-15 в 1.18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384554"/>
            <a:ext cx="7437729" cy="4276694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Планировщик событий в календаре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05-14 в 16.54.1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984776" cy="5043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97450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2" descr="image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23256"/>
            <a:ext cx="7509179" cy="504691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Конструктор </a:t>
            </a:r>
            <a:r>
              <a:rPr lang="ru-RU" sz="3200" b="1" dirty="0"/>
              <a:t>отчетов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31173"/>
            <a:ext cx="6716672" cy="475252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1"/>
          <a:stretch/>
        </p:blipFill>
        <p:spPr bwMode="auto">
          <a:xfrm>
            <a:off x="4067943" y="2679245"/>
            <a:ext cx="4174209" cy="363400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Поиск контактов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Мои доки\vopro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183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Сложно быстро найти нужный телефон…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87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бизнеса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40768"/>
            <a:ext cx="7416824" cy="45374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Бизнес-процессы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493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Визуальное </a:t>
            </a:r>
            <a:r>
              <a:rPr lang="ru-RU" sz="3100" b="1" dirty="0" smtClean="0"/>
              <a:t>проектирование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ru-RU" sz="3100" b="1" dirty="0" smtClean="0"/>
              <a:t>бизнес-процесса</a:t>
            </a:r>
            <a:endParaRPr lang="en-US" sz="31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6"/>
          <a:srcRect r="28523" b="11616"/>
          <a:stretch/>
        </p:blipFill>
        <p:spPr>
          <a:xfrm>
            <a:off x="827584" y="1340768"/>
            <a:ext cx="5328592" cy="4974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112568" cy="506110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493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Оплата </a:t>
            </a:r>
            <a:r>
              <a:rPr lang="ru-RU" sz="3100" b="1" dirty="0" smtClean="0"/>
              <a:t>счета</a:t>
            </a:r>
          </a:p>
          <a:p>
            <a:pPr algn="l"/>
            <a:r>
              <a:rPr lang="ru-RU" sz="2000" dirty="0" smtClean="0"/>
              <a:t>(пример бизнес-процесса)</a:t>
            </a:r>
            <a:endParaRPr lang="en-US" sz="2000" dirty="0">
              <a:latin typeface="Verdana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57784"/>
            <a:ext cx="6747543" cy="35880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Технология </a:t>
            </a:r>
            <a:r>
              <a:rPr lang="en-US" sz="3200" b="1" dirty="0" err="1" smtClean="0"/>
              <a:t>Send&amp;Save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0796" y="1323256"/>
            <a:ext cx="6568851" cy="49165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1330455"/>
            <a:ext cx="6669000" cy="4902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Система техподдержки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653528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20688"/>
            <a:ext cx="9036496" cy="51885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dirty="0" smtClean="0">
                <a:latin typeface="Calibri" pitchFamily="34" charset="0"/>
                <a:cs typeface="Calibri" pitchFamily="34" charset="0"/>
              </a:rPr>
              <a:t>CRM (Customer Relationship   Management)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6867" y="1431253"/>
            <a:ext cx="30590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+mj-lt"/>
              </a:rPr>
              <a:t>CRM - система управления взаимоотношениями с клиентами. </a:t>
            </a:r>
            <a:endParaRPr lang="ru-RU" sz="2000" dirty="0" smtClean="0">
              <a:latin typeface="+mj-lt"/>
            </a:endParaRPr>
          </a:p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+mj-lt"/>
              </a:rPr>
              <a:t>CRM </a:t>
            </a:r>
            <a:r>
              <a:rPr lang="ru-RU" sz="2000" dirty="0">
                <a:latin typeface="+mj-lt"/>
              </a:rPr>
              <a:t>служит для учета потенциальных и текущих клиентов, журналистов, партнеров и других «</a:t>
            </a:r>
            <a:r>
              <a:rPr lang="ru-RU" sz="2000" dirty="0" err="1">
                <a:latin typeface="+mj-lt"/>
              </a:rPr>
              <a:t>лидов</a:t>
            </a:r>
            <a:r>
              <a:rPr lang="ru-RU" sz="2000" dirty="0">
                <a:latin typeface="+mj-lt"/>
              </a:rPr>
              <a:t>». </a:t>
            </a:r>
            <a:br>
              <a:rPr lang="ru-RU" sz="2000" dirty="0">
                <a:latin typeface="+mj-lt"/>
              </a:rPr>
            </a:br>
            <a:endParaRPr lang="ru-RU" sz="2000" dirty="0" smtClean="0">
              <a:latin typeface="+mj-lt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://www.bitrix24.ru/images/content/cr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84" y="1505340"/>
            <a:ext cx="5198616" cy="315485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CRM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759873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3"/>
            <a:ext cx="349107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+mj-lt"/>
              </a:rPr>
              <a:t>На основе полученных из </a:t>
            </a:r>
            <a:r>
              <a:rPr lang="en-US" sz="2000" dirty="0" smtClean="0">
                <a:latin typeface="+mj-lt"/>
              </a:rPr>
              <a:t>CRM </a:t>
            </a:r>
            <a:r>
              <a:rPr lang="ru-RU" sz="2000" dirty="0" smtClean="0">
                <a:latin typeface="+mj-lt"/>
              </a:rPr>
              <a:t>данных вы можете</a:t>
            </a:r>
            <a:r>
              <a:rPr lang="en-US" sz="2000" dirty="0" smtClean="0">
                <a:latin typeface="+mj-lt"/>
              </a:rPr>
              <a:t>: 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распределять </a:t>
            </a:r>
            <a:r>
              <a:rPr lang="ru-RU" sz="2000" dirty="0">
                <a:latin typeface="+mj-lt"/>
              </a:rPr>
              <a:t>списки потенциальных клиентов между менеджерами отделов </a:t>
            </a:r>
            <a:r>
              <a:rPr lang="ru-RU" sz="2000" dirty="0" smtClean="0">
                <a:latin typeface="+mj-lt"/>
              </a:rPr>
              <a:t>продаж</a:t>
            </a:r>
            <a:endParaRPr lang="en-US" sz="2000" dirty="0" smtClean="0">
              <a:latin typeface="+mj-lt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планировать </a:t>
            </a:r>
            <a:r>
              <a:rPr lang="ru-RU" sz="2000" dirty="0">
                <a:latin typeface="+mj-lt"/>
              </a:rPr>
              <a:t>рекламные </a:t>
            </a:r>
            <a:r>
              <a:rPr lang="ru-RU" sz="2000" dirty="0" smtClean="0">
                <a:latin typeface="+mj-lt"/>
              </a:rPr>
              <a:t>акции</a:t>
            </a:r>
            <a:endParaRPr lang="en-US" sz="2000" dirty="0" smtClean="0">
              <a:latin typeface="+mj-lt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+mj-lt"/>
              </a:rPr>
              <a:t>а</a:t>
            </a:r>
            <a:r>
              <a:rPr lang="ru-RU" sz="2000" dirty="0" smtClean="0">
                <a:latin typeface="+mj-lt"/>
              </a:rPr>
              <a:t>нализировать</a:t>
            </a:r>
            <a:r>
              <a:rPr lang="en-US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эффективность акций 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endParaRPr lang="ru-RU" sz="2000" dirty="0" smtClean="0">
              <a:latin typeface="+mj-lt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www.bitrix24.ru/images/content/crm_lea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27" y="1557416"/>
            <a:ext cx="5014074" cy="337594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Обработка </a:t>
            </a:r>
            <a:r>
              <a:rPr lang="ru-RU" sz="3000" b="1" dirty="0" err="1"/>
              <a:t>лидов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915177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12776"/>
            <a:ext cx="34910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Calibri"/>
                <a:cs typeface="Calibri"/>
              </a:rPr>
              <a:t>Воронка продаж показывает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с</a:t>
            </a:r>
            <a:r>
              <a:rPr lang="ru-RU" sz="2000" dirty="0" smtClean="0">
                <a:latin typeface="Calibri"/>
                <a:cs typeface="Calibri"/>
              </a:rPr>
              <a:t>колько сделок </a:t>
            </a:r>
            <a:r>
              <a:rPr lang="ru-RU" sz="2000" dirty="0">
                <a:latin typeface="Calibri"/>
                <a:cs typeface="Calibri"/>
              </a:rPr>
              <a:t>в обработке </a:t>
            </a:r>
            <a:endParaRPr lang="ru-RU" sz="2000" dirty="0" smtClean="0">
              <a:latin typeface="Calibri"/>
              <a:cs typeface="Calibri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сколько </a:t>
            </a:r>
            <a:r>
              <a:rPr lang="ru-RU" sz="2000" dirty="0">
                <a:latin typeface="Calibri"/>
                <a:cs typeface="Calibri"/>
              </a:rPr>
              <a:t>из </a:t>
            </a:r>
            <a:r>
              <a:rPr lang="ru-RU" sz="2000" dirty="0" smtClean="0">
                <a:latin typeface="Calibri"/>
                <a:cs typeface="Calibri"/>
              </a:rPr>
              <a:t>сделок </a:t>
            </a:r>
            <a:r>
              <a:rPr lang="ru-RU" sz="2000" dirty="0">
                <a:latin typeface="Calibri"/>
                <a:cs typeface="Calibri"/>
              </a:rPr>
              <a:t>на стадиях уточнения информации и коммерческих </a:t>
            </a:r>
            <a:r>
              <a:rPr lang="ru-RU" sz="2000" dirty="0" smtClean="0">
                <a:latin typeface="Calibri"/>
                <a:cs typeface="Calibri"/>
              </a:rPr>
              <a:t>предложений</a:t>
            </a:r>
            <a:endParaRPr lang="en-US" sz="2000" dirty="0" smtClean="0">
              <a:latin typeface="Calibri"/>
              <a:cs typeface="Calibri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сколько сделок находится </a:t>
            </a:r>
            <a:r>
              <a:rPr lang="ru-RU" sz="2000" dirty="0">
                <a:latin typeface="Calibri"/>
                <a:cs typeface="Calibri"/>
              </a:rPr>
              <a:t>в процессе </a:t>
            </a:r>
            <a:r>
              <a:rPr lang="ru-RU" sz="2000" dirty="0" smtClean="0">
                <a:latin typeface="Calibri"/>
                <a:cs typeface="Calibri"/>
              </a:rPr>
              <a:t>переговоров</a:t>
            </a:r>
            <a:endParaRPr lang="en-US" sz="2000" dirty="0" smtClean="0">
              <a:latin typeface="Calibri"/>
              <a:cs typeface="Calibri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сколько сделок уже заключено</a:t>
            </a:r>
            <a:br>
              <a:rPr lang="ru-RU" sz="2000" dirty="0">
                <a:latin typeface="Calibri"/>
                <a:cs typeface="Calibri"/>
              </a:rPr>
            </a:br>
            <a:endParaRPr lang="ru-RU" sz="2000" dirty="0" smtClean="0">
              <a:latin typeface="Calibri"/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9407" y="5648960"/>
            <a:ext cx="8430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Каждый из этапов отображается </a:t>
            </a:r>
            <a:r>
              <a:rPr lang="ru-RU" b="1" dirty="0">
                <a:latin typeface="Calibri"/>
                <a:cs typeface="Calibri"/>
              </a:rPr>
              <a:t>визуально в виде цветных полос, </a:t>
            </a:r>
            <a:r>
              <a:rPr lang="ru-RU" dirty="0">
                <a:latin typeface="Calibri"/>
                <a:cs typeface="Calibri"/>
              </a:rPr>
              <a:t>длина которых соответствует количественному и процентному соотношению сделок на этих этапах. </a:t>
            </a:r>
          </a:p>
        </p:txBody>
      </p:sp>
      <p:pic>
        <p:nvPicPr>
          <p:cNvPr id="1026" name="Picture 2" descr="http://www.bitrix24.ru/images/content/crm_repo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19" y="1580105"/>
            <a:ext cx="4976505" cy="291050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Отчеты. Воронка продаж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018992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фотография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r="2318"/>
          <a:stretch/>
        </p:blipFill>
        <p:spPr>
          <a:xfrm>
            <a:off x="323527" y="1916832"/>
            <a:ext cx="7200801" cy="4860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249596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Задачи в блокноте и на </a:t>
            </a:r>
            <a:r>
              <a:rPr lang="ru-RU" sz="2800" dirty="0" err="1" smtClean="0">
                <a:latin typeface="Calibri"/>
                <a:cs typeface="Calibri"/>
              </a:rPr>
              <a:t>стикерах</a:t>
            </a:r>
            <a:r>
              <a:rPr lang="ru-RU" sz="2800" dirty="0" smtClean="0">
                <a:latin typeface="Calibri"/>
                <a:cs typeface="Calibri"/>
              </a:rPr>
              <a:t>...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Управление задачами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9" name="Picture 2" descr="C:\Мои доки\vopro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043608" y="2636912"/>
            <a:ext cx="5760640" cy="2952328"/>
            <a:chOff x="1043608" y="2636912"/>
            <a:chExt cx="5760640" cy="2952328"/>
          </a:xfrm>
        </p:grpSpPr>
        <p:sp>
          <p:nvSpPr>
            <p:cNvPr id="4" name="Овальная выноска 3"/>
            <p:cNvSpPr/>
            <p:nvPr/>
          </p:nvSpPr>
          <p:spPr>
            <a:xfrm>
              <a:off x="1043608" y="2636912"/>
              <a:ext cx="5760640" cy="2952328"/>
            </a:xfrm>
            <a:prstGeom prst="wedgeEllipseCallout">
              <a:avLst>
                <a:gd name="adj1" fmla="val -41518"/>
                <a:gd name="adj2" fmla="val 7114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547664" y="3317565"/>
              <a:ext cx="468052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Calibri"/>
                  <a:cs typeface="Calibri"/>
                </a:rPr>
                <a:t>А как это происходит у вас?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3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2"/>
            <a:ext cx="3361809" cy="307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г</a:t>
            </a:r>
            <a:r>
              <a:rPr lang="ru-RU" sz="2000" dirty="0" smtClean="0">
                <a:latin typeface="Calibri"/>
                <a:cs typeface="Calibri"/>
              </a:rPr>
              <a:t>руппе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smtClean="0">
                <a:latin typeface="Calibri"/>
                <a:cs typeface="Calibri"/>
              </a:rPr>
              <a:t>департаменту </a:t>
            </a:r>
            <a:r>
              <a:rPr lang="ru-RU" sz="2000" dirty="0">
                <a:latin typeface="Calibri"/>
                <a:cs typeface="Calibri"/>
              </a:rPr>
              <a:t>или отдельному пользователю на портале сопоставляется роль (менеджер, администратор, руководитель и т.д</a:t>
            </a:r>
            <a:r>
              <a:rPr lang="ru-RU" sz="2000" dirty="0" smtClean="0">
                <a:latin typeface="Calibri"/>
                <a:cs typeface="Calibri"/>
              </a:rPr>
              <a:t>.)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в</a:t>
            </a:r>
            <a:r>
              <a:rPr lang="ru-RU" sz="2000" dirty="0" smtClean="0">
                <a:latin typeface="Calibri"/>
                <a:cs typeface="Calibri"/>
              </a:rPr>
              <a:t> соответствие </a:t>
            </a:r>
            <a:r>
              <a:rPr lang="ru-RU" sz="2000" dirty="0">
                <a:latin typeface="Calibri"/>
                <a:cs typeface="Calibri"/>
              </a:rPr>
              <a:t>с этими ролями «раздается» доступ к элементам </a:t>
            </a:r>
            <a:r>
              <a:rPr lang="ru-RU" sz="2000" dirty="0" smtClean="0">
                <a:latin typeface="Calibri"/>
                <a:cs typeface="Calibri"/>
              </a:rPr>
              <a:t>CRM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bitrix24.ru/images/content/crm_ro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44" y="1575341"/>
            <a:ext cx="4738529" cy="331100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Права доступа и роли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861738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3"/>
            <a:ext cx="37218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+mj-lt"/>
              </a:rPr>
              <a:t>Включите в бизнес-процесс все возможные действия над элементом </a:t>
            </a:r>
            <a:r>
              <a:rPr lang="ru-RU" sz="2000" dirty="0" smtClean="0">
                <a:latin typeface="+mj-lt"/>
              </a:rPr>
              <a:t>CRM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рассылка писем</a:t>
            </a:r>
            <a:endParaRPr lang="en-US" sz="2000" dirty="0" smtClean="0">
              <a:latin typeface="+mj-lt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назначение ответственных</a:t>
            </a:r>
            <a:endParaRPr lang="en-US" sz="2000" dirty="0" smtClean="0">
              <a:latin typeface="+mj-lt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постановка задачи сотруднику</a:t>
            </a:r>
            <a:endParaRPr lang="en-US" sz="2000" dirty="0" smtClean="0">
              <a:latin typeface="+mj-lt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изменение статусов </a:t>
            </a:r>
            <a:r>
              <a:rPr lang="ru-RU" sz="2000" dirty="0">
                <a:latin typeface="+mj-lt"/>
              </a:rPr>
              <a:t>элементов </a:t>
            </a:r>
            <a:r>
              <a:rPr lang="ru-RU" sz="2000" dirty="0" smtClean="0">
                <a:latin typeface="+mj-lt"/>
              </a:rPr>
              <a:t>CRM</a:t>
            </a:r>
            <a:endParaRPr lang="en-US" sz="2000" dirty="0" smtClean="0">
              <a:latin typeface="+mj-lt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заполнение полей</a:t>
            </a:r>
            <a:endParaRPr lang="en-US" sz="2000" dirty="0" smtClean="0">
              <a:latin typeface="+mj-lt"/>
            </a:endParaRP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+mj-lt"/>
              </a:rPr>
              <a:t>создание новых элементов, например, сделок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bitrix24.ru/images/content/crm_b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220" y="1588501"/>
            <a:ext cx="4723869" cy="332546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Бизнес-процессы в CRM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923985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119" y="1431253"/>
            <a:ext cx="307377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а</a:t>
            </a:r>
            <a:r>
              <a:rPr lang="ru-RU" sz="2000" dirty="0" smtClean="0">
                <a:latin typeface="Calibri"/>
                <a:cs typeface="Calibri"/>
              </a:rPr>
              <a:t>втоматическая загрузка </a:t>
            </a:r>
            <a:r>
              <a:rPr lang="ru-RU" sz="2000" dirty="0" err="1" smtClean="0">
                <a:latin typeface="Calibri"/>
                <a:cs typeface="Calibri"/>
              </a:rPr>
              <a:t>лидов</a:t>
            </a:r>
            <a:r>
              <a:rPr lang="ru-RU" sz="2000" dirty="0" smtClean="0">
                <a:latin typeface="Calibri"/>
                <a:cs typeface="Calibri"/>
              </a:rPr>
              <a:t> с сайта в CRM </a:t>
            </a:r>
          </a:p>
          <a:p>
            <a:pPr marL="265113" indent="-1857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latin typeface="Calibri"/>
                <a:cs typeface="Calibri"/>
              </a:rPr>
              <a:t>о</a:t>
            </a:r>
            <a:r>
              <a:rPr lang="ru-RU" sz="2000" dirty="0" smtClean="0">
                <a:latin typeface="Calibri"/>
                <a:cs typeface="Calibri"/>
              </a:rPr>
              <a:t>ткрытый </a:t>
            </a:r>
            <a:r>
              <a:rPr lang="ru-RU" sz="2000" dirty="0">
                <a:latin typeface="Calibri"/>
                <a:cs typeface="Calibri"/>
              </a:rPr>
              <a:t>API позволяет подключать любые внешние </a:t>
            </a:r>
            <a:r>
              <a:rPr lang="ru-RU" sz="2000" dirty="0" smtClean="0">
                <a:latin typeface="Calibri"/>
                <a:cs typeface="Calibri"/>
              </a:rPr>
              <a:t>сервисы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601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bitrix24.ru/images/content/lea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93" y="1544257"/>
            <a:ext cx="5180237" cy="318941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Интеграция CRM с сайтом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733763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744564"/>
            <a:ext cx="1346256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153162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25720" y="165924"/>
            <a:ext cx="5966791" cy="872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</a:t>
            </a:r>
            <a:r>
              <a:rPr lang="en-US" sz="2800" b="1" dirty="0"/>
              <a:t>CRM </a:t>
            </a:r>
            <a:r>
              <a:rPr lang="ru-RU" sz="2800" b="1" dirty="0" smtClean="0"/>
              <a:t>с интернет-магазином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76436" y="1504728"/>
            <a:ext cx="495178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+mn-lt"/>
              </a:rPr>
              <a:t>загрузка данных о заказах в </a:t>
            </a:r>
            <a:r>
              <a:rPr lang="en-US" sz="2000" dirty="0" smtClean="0">
                <a:latin typeface="+mn-lt"/>
              </a:rPr>
              <a:t>CRM </a:t>
            </a:r>
            <a:endParaRPr lang="ru-RU" sz="2000" dirty="0" smtClean="0">
              <a:latin typeface="+mn-lt"/>
            </a:endParaRP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регулярный двунаправленный обмен</a:t>
            </a:r>
            <a:r>
              <a:rPr lang="en-US" sz="2000" dirty="0" smtClean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данными между интернет-магазином и  </a:t>
            </a:r>
            <a:r>
              <a:rPr lang="en-US" sz="2000" dirty="0" smtClean="0">
                <a:latin typeface="+mn-lt"/>
              </a:rPr>
              <a:t>CRM</a:t>
            </a:r>
            <a:r>
              <a:rPr lang="ru-RU" sz="2000" dirty="0" smtClean="0">
                <a:latin typeface="+mn-lt"/>
              </a:rPr>
              <a:t> 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обработка заказов прямо в CRM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объединение в CRM заказов из разных интернет-магазинов </a:t>
            </a:r>
            <a:endParaRPr lang="ru-RU" sz="2000" dirty="0" smtClean="0">
              <a:latin typeface="+mn-lt"/>
            </a:endParaRP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+mn-lt"/>
              </a:rPr>
              <a:t>бизнес</a:t>
            </a:r>
            <a:r>
              <a:rPr lang="ru-RU" sz="2000" dirty="0">
                <a:latin typeface="+mn-lt"/>
              </a:rPr>
              <a:t>-процесс для автоматического распределения «</a:t>
            </a:r>
            <a:r>
              <a:rPr lang="ru-RU" sz="2000" dirty="0" err="1">
                <a:latin typeface="+mn-lt"/>
              </a:rPr>
              <a:t>лидов</a:t>
            </a:r>
            <a:r>
              <a:rPr lang="ru-RU" sz="2000" dirty="0">
                <a:latin typeface="+mn-lt"/>
              </a:rPr>
              <a:t>» между менеджерами (например, в зависимости от суммы контракта</a:t>
            </a:r>
            <a:r>
              <a:rPr lang="ru-RU" sz="2000" dirty="0" smtClean="0">
                <a:latin typeface="+mn-lt"/>
              </a:rPr>
              <a:t>)</a:t>
            </a:r>
            <a:endParaRPr lang="ru-RU" sz="2000" dirty="0">
              <a:latin typeface="+mn-lt"/>
            </a:endParaRP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>
                <a:latin typeface="+mn-lt"/>
              </a:rPr>
              <a:t>«воронка» для оценки эффективности </a:t>
            </a:r>
            <a:r>
              <a:rPr lang="ru-RU" sz="2000" dirty="0" smtClean="0">
                <a:latin typeface="+mn-lt"/>
              </a:rPr>
              <a:t>продаж</a:t>
            </a:r>
          </a:p>
          <a:p>
            <a:pPr marL="176213" indent="-176213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+mn-lt"/>
              </a:rPr>
              <a:t>и </a:t>
            </a:r>
            <a:r>
              <a:rPr lang="ru-RU" sz="2000" dirty="0">
                <a:latin typeface="+mn-lt"/>
              </a:rPr>
              <a:t>многое </a:t>
            </a:r>
            <a:r>
              <a:rPr lang="ru-RU" sz="2000" dirty="0" smtClean="0">
                <a:latin typeface="+mn-lt"/>
              </a:rPr>
              <a:t>другое </a:t>
            </a:r>
          </a:p>
        </p:txBody>
      </p:sp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64" y="1603249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3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864410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2439" r="9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Два варианта интерфейса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13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Классический интерфейс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Macintosh HD:Users:natalagrihina:Desktop:portal (1)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/>
          <a:stretch/>
        </p:blipFill>
        <p:spPr bwMode="auto">
          <a:xfrm>
            <a:off x="683567" y="1531136"/>
            <a:ext cx="7056785" cy="46332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17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Интерфейс «Битрикс24»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Социальный интранет</a:t>
            </a:r>
            <a:endParaRPr lang="en-US" sz="2800" b="1" dirty="0" smtClean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2" y="1525314"/>
            <a:ext cx="7837404" cy="4784006"/>
          </a:xfrm>
          <a:prstGeom prst="rect">
            <a:avLst/>
          </a:prstGeom>
          <a:noFill/>
          <a:ln>
            <a:solidFill>
              <a:srgbClr val="B9CDE5"/>
            </a:solidFill>
          </a:ln>
        </p:spPr>
      </p:pic>
    </p:spTree>
    <p:extLst>
      <p:ext uri="{BB962C8B-B14F-4D97-AF65-F5344CB8AC3E}">
        <p14:creationId xmlns:p14="http://schemas.microsoft.com/office/powerpoint/2010/main" val="5178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Интеграция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75318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Обмен данными с «1С:Зарплата и Управление персоналом»</a:t>
            </a:r>
            <a:endParaRPr lang="en-US" sz="2400" b="1" dirty="0">
              <a:latin typeface="Verdana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964769" y="1484784"/>
            <a:ext cx="6991607" cy="4750459"/>
            <a:chOff x="683568" y="1484784"/>
            <a:chExt cx="6991607" cy="475045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9228" y="3466148"/>
              <a:ext cx="2635947" cy="2769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Рисунок 9" descr="new-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4049986" y="3127597"/>
              <a:ext cx="891059" cy="677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0" descr="new-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3819491" y="4765951"/>
              <a:ext cx="893626" cy="679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Изображение 11" descr="box-k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484784"/>
              <a:ext cx="3312368" cy="35182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5117"/>
            <a:ext cx="7012927" cy="346203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41" y="5091426"/>
            <a:ext cx="1343253" cy="139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27384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Импорт данных из внешних источников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02" y="5157192"/>
            <a:ext cx="1264604" cy="127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2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851920" y="2399641"/>
            <a:ext cx="5292080" cy="16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800" dirty="0" smtClean="0">
                <a:latin typeface="Calibri" pitchFamily="34" charset="0"/>
                <a:cs typeface="Calibri" pitchFamily="34" charset="0"/>
              </a:rPr>
              <a:t>Как эти задачи решаются в корпоративном портале?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box-k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66084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4298" y="1829638"/>
            <a:ext cx="4936552" cy="29675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8919" name="Рисунок 9" descr="new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77" y="2298700"/>
            <a:ext cx="5508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Рисунок 10" descr="new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06" y="2840037"/>
            <a:ext cx="55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Двунаправленная интеграция с </a:t>
            </a:r>
            <a:r>
              <a:rPr lang="ru-RU" sz="3100" b="1" dirty="0" err="1"/>
              <a:t>Microsoft</a:t>
            </a:r>
            <a:r>
              <a:rPr lang="ru-RU" sz="3100" b="1" dirty="0"/>
              <a:t> </a:t>
            </a:r>
            <a:r>
              <a:rPr lang="ru-RU" sz="3100" b="1" dirty="0" err="1"/>
              <a:t>Office</a:t>
            </a:r>
            <a:r>
              <a:rPr lang="ru-RU" sz="3100" b="1" dirty="0"/>
              <a:t> </a:t>
            </a:r>
            <a:r>
              <a:rPr lang="ru-RU" sz="3100" b="1" dirty="0" err="1"/>
              <a:t>Outlook</a:t>
            </a:r>
            <a:endParaRPr lang="en-US" sz="3100" b="1" dirty="0" smtClean="0">
              <a:latin typeface="Verdana" pitchFamily="34" charset="0"/>
            </a:endParaRPr>
          </a:p>
        </p:txBody>
      </p:sp>
      <p:pic>
        <p:nvPicPr>
          <p:cNvPr id="13" name="Изображение 12" descr="box-kp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37145"/>
            <a:ext cx="3312368" cy="351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535275" y="1628800"/>
            <a:ext cx="8579296" cy="3921125"/>
          </a:xfrm>
        </p:spPr>
        <p:txBody>
          <a:bodyPr/>
          <a:lstStyle/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Коннектор к </a:t>
            </a:r>
            <a:r>
              <a:rPr lang="en-US" dirty="0" smtClean="0"/>
              <a:t>MS Exchange</a:t>
            </a:r>
            <a:r>
              <a:rPr lang="ru-RU" dirty="0" smtClean="0"/>
              <a:t>  </a:t>
            </a:r>
            <a:r>
              <a:rPr lang="en-US" dirty="0" smtClean="0"/>
              <a:t>Server</a:t>
            </a:r>
            <a:r>
              <a:rPr lang="ru-RU" dirty="0" smtClean="0"/>
              <a:t> 2007/2010</a:t>
            </a:r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Коннектор к </a:t>
            </a:r>
            <a:r>
              <a:rPr lang="en-US" dirty="0" smtClean="0"/>
              <a:t>MS SharePoint</a:t>
            </a:r>
            <a:endParaRPr lang="ru-RU" dirty="0" smtClean="0"/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Интеграция с MS </a:t>
            </a:r>
            <a:r>
              <a:rPr lang="ru-RU" dirty="0" err="1" smtClean="0"/>
              <a:t>Exchange</a:t>
            </a:r>
            <a:r>
              <a:rPr lang="ru-RU" dirty="0" smtClean="0"/>
              <a:t> </a:t>
            </a:r>
            <a:r>
              <a:rPr lang="ru-RU" dirty="0" err="1" smtClean="0"/>
              <a:t>Web</a:t>
            </a:r>
            <a:r>
              <a:rPr lang="ru-RU" dirty="0" smtClean="0"/>
              <a:t> </a:t>
            </a:r>
            <a:r>
              <a:rPr lang="ru-RU" dirty="0" err="1" smtClean="0"/>
              <a:t>Mail</a:t>
            </a:r>
            <a:endParaRPr lang="ru-RU" dirty="0" smtClean="0"/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Улучшенная интеграция с </a:t>
            </a:r>
            <a:r>
              <a:rPr lang="ru-RU" dirty="0" err="1" smtClean="0"/>
              <a:t>Active</a:t>
            </a:r>
            <a:r>
              <a:rPr lang="ru-RU" dirty="0" smtClean="0"/>
              <a:t> </a:t>
            </a:r>
            <a:r>
              <a:rPr lang="ru-RU" dirty="0" err="1" smtClean="0"/>
              <a:t>Directory</a:t>
            </a:r>
            <a:r>
              <a:rPr lang="ru-RU" dirty="0" smtClean="0"/>
              <a:t> и с MS </a:t>
            </a:r>
            <a:r>
              <a:rPr lang="ru-RU" dirty="0" err="1" smtClean="0"/>
              <a:t>Office</a:t>
            </a:r>
            <a:endParaRPr lang="ru-RU" dirty="0" smtClean="0"/>
          </a:p>
        </p:txBody>
      </p:sp>
      <p:pic>
        <p:nvPicPr>
          <p:cNvPr id="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Microsoft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4322115" y="5861635"/>
            <a:ext cx="5568300" cy="54879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Поддержка </a:t>
            </a:r>
            <a:r>
              <a:rPr lang="ru-RU" sz="2800" dirty="0"/>
              <a:t>форматов </a:t>
            </a:r>
            <a:r>
              <a:rPr lang="ru-RU" sz="2800" dirty="0" err="1" smtClean="0"/>
              <a:t>CalDAV</a:t>
            </a:r>
            <a:endParaRPr lang="ru-RU" sz="2800" dirty="0" smtClean="0"/>
          </a:p>
          <a:p>
            <a:pPr marL="0" indent="0">
              <a:buNone/>
            </a:pPr>
            <a:endParaRPr lang="ru-RU" sz="1400" dirty="0" smtClean="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55" y="1431783"/>
            <a:ext cx="385248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Google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5122" name="Picture 2" descr="C:\Users\Аня\Desktop\android_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7618"/>
            <a:ext cx="2655872" cy="48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3168"/>
            <a:ext cx="3455616" cy="44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Apple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93168"/>
            <a:ext cx="3528392" cy="43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13681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876" y="1363465"/>
            <a:ext cx="7602762" cy="39068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Интерактивные сервисы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ownloads\8706558_l.jpg"/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0"/>
            <a:ext cx="918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Мобильность</a:t>
            </a:r>
          </a:p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Технология </a:t>
            </a:r>
            <a:r>
              <a:rPr lang="en-US" sz="54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BitrixMobile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esktop\cp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8" y="1337589"/>
            <a:ext cx="2830741" cy="424611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2" name="Picture 4" descr="C:\Users\Natalia\Desktop\22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85" y="1361760"/>
            <a:ext cx="2808969" cy="42134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3" name="Picture 2" descr="IMG_08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59" y="1354416"/>
            <a:ext cx="2830741" cy="42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1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3" y="-11064"/>
            <a:ext cx="9154224" cy="686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55874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Многодепартаментность</a:t>
            </a: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0562"/>
            <a:ext cx="7923139" cy="436379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Многодепартаментность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-8906"/>
            <a:ext cx="9146176" cy="686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6" y="2333500"/>
            <a:ext cx="9146175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6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Производительность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2734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4591" y="5013176"/>
            <a:ext cx="82444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+mj-lt"/>
              </a:rPr>
              <a:t>Обмен файлами и управление документами – через корпоративный портал</a:t>
            </a:r>
            <a:endParaRPr lang="ru-RU" sz="3600" dirty="0">
              <a:latin typeface="+mj-lt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3"/>
          <a:srcRect t="2894" b="8929"/>
          <a:stretch/>
        </p:blipFill>
        <p:spPr bwMode="auto">
          <a:xfrm>
            <a:off x="0" y="0"/>
            <a:ext cx="9121140" cy="6858000"/>
          </a:xfrm>
          <a:prstGeom prst="roundRect">
            <a:avLst>
              <a:gd name="adj" fmla="val 2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0"/>
            <a:ext cx="5105400" cy="684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2120" y="15240"/>
            <a:ext cx="4344618" cy="8763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Веб-кластер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960" y="1147950"/>
            <a:ext cx="4425640" cy="5213365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Основные задачи, которые решает веб-кластер: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Обеспечение высокой доступности сервиса (так называемые HA - High Availability или Failover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Масштабирование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веб-проекта</a:t>
            </a: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 условиях возрастающей нагрузки (HP - High Performance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Балансирование нагрузки, трафика, данных между несколькими серверами.</a:t>
            </a: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Создание целостной резервной копии данных для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MySQL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76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ownloads\689515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6" y="0"/>
            <a:ext cx="915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0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23" y="11274"/>
            <a:ext cx="6141173" cy="89744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«Панель безопасности»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5" name="Рисунок 4" descr="sec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6" y="1451145"/>
            <a:ext cx="5941687" cy="4327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1438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20" y="3429000"/>
            <a:ext cx="181564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2" descr="77777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798" y="1340768"/>
            <a:ext cx="1804044" cy="172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9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899592" y="1363530"/>
            <a:ext cx="56978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0" dirty="0" err="1" smtClean="0">
                <a:latin typeface="+mj-lt"/>
              </a:rPr>
              <a:t>BitrixOTP</a:t>
            </a:r>
            <a:r>
              <a:rPr lang="en-US" sz="2800" b="0" dirty="0" smtClean="0">
                <a:latin typeface="+mj-lt"/>
              </a:rPr>
              <a:t> </a:t>
            </a:r>
            <a:r>
              <a:rPr lang="ru-RU" sz="2800" b="0" dirty="0">
                <a:latin typeface="+mj-lt"/>
              </a:rPr>
              <a:t>опубликовано в </a:t>
            </a:r>
            <a:r>
              <a:rPr lang="en-US" sz="2800" b="0" dirty="0">
                <a:latin typeface="+mj-lt"/>
              </a:rPr>
              <a:t>Apple App Store </a:t>
            </a:r>
            <a:r>
              <a:rPr lang="ru-RU" sz="2800" b="0" dirty="0">
                <a:latin typeface="+mj-lt"/>
              </a:rPr>
              <a:t>и </a:t>
            </a:r>
            <a:r>
              <a:rPr lang="en-US" sz="2800" b="0" dirty="0">
                <a:latin typeface="+mj-lt"/>
              </a:rPr>
              <a:t>Android Market</a:t>
            </a:r>
            <a:r>
              <a:rPr lang="ru-RU" sz="2800" b="0" dirty="0">
                <a:latin typeface="+mj-lt"/>
              </a:rPr>
              <a:t>.</a:t>
            </a:r>
            <a:endParaRPr lang="en-US" sz="2800" b="0" dirty="0">
              <a:latin typeface="+mj-lt"/>
            </a:endParaRPr>
          </a:p>
        </p:txBody>
      </p:sp>
      <p:sp>
        <p:nvSpPr>
          <p:cNvPr id="97286" name="Стрелка вправо 2"/>
          <p:cNvSpPr>
            <a:spLocks noChangeArrowheads="1"/>
          </p:cNvSpPr>
          <p:nvPr/>
        </p:nvSpPr>
        <p:spPr bwMode="auto">
          <a:xfrm>
            <a:off x="3995936" y="4007520"/>
            <a:ext cx="685800" cy="592138"/>
          </a:xfrm>
          <a:prstGeom prst="rightArrow">
            <a:avLst>
              <a:gd name="adj1" fmla="val 50000"/>
              <a:gd name="adj2" fmla="val 50048"/>
            </a:avLst>
          </a:prstGeom>
          <a:gradFill rotWithShape="1">
            <a:gsLst>
              <a:gs pos="0">
                <a:srgbClr val="EA8C8C"/>
              </a:gs>
              <a:gs pos="50000">
                <a:srgbClr val="F0BABA"/>
              </a:gs>
              <a:gs pos="100000">
                <a:srgbClr val="F7DED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4" y="148475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088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23" y="116632"/>
            <a:ext cx="6141173" cy="897446"/>
          </a:xfrm>
        </p:spPr>
        <p:txBody>
          <a:bodyPr/>
          <a:lstStyle/>
          <a:p>
            <a:pPr algn="l" eaLnBrk="1" hangingPunct="1"/>
            <a:r>
              <a:rPr lang="ru-RU" sz="3200" b="1" dirty="0"/>
              <a:t>Технология одноразовых паролей (</a:t>
            </a:r>
            <a:r>
              <a:rPr lang="en-US" sz="3200" b="1" dirty="0"/>
              <a:t>OTP</a:t>
            </a:r>
            <a:r>
              <a:rPr lang="ru-RU" sz="3200" b="1" dirty="0"/>
              <a:t>)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09" y="3716952"/>
            <a:ext cx="1152128" cy="111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4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64692"/>
            <a:ext cx="2621602" cy="279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942085" y="4785825"/>
            <a:ext cx="37389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ФСТЭК</a:t>
            </a:r>
            <a:r>
              <a:rPr lang="ru-RU" sz="2000" b="0" dirty="0">
                <a:latin typeface="+mj-lt"/>
              </a:rPr>
              <a:t> (России) - Федеральная служба по техническому и экспортному контролю.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11273"/>
            <a:ext cx="6758528" cy="9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b="1" dirty="0">
                <a:solidFill>
                  <a:schemeClr val="tx1"/>
                </a:solidFill>
              </a:rPr>
              <a:t>Сертификация ФСТЭК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5636"/>
            <a:ext cx="3047502" cy="430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0" y="482676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Администратор\Рабочий стол\картинки_КП_пп\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6868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652017" y="4270847"/>
            <a:ext cx="2643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+mj-lt"/>
              </a:rPr>
              <a:t>Коробочное решение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366642" y="4270847"/>
            <a:ext cx="2786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>
                <a:latin typeface="+mj-lt"/>
              </a:rPr>
              <a:t>Развертывание и настройка системы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6295579" y="4342284"/>
            <a:ext cx="2571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+mj-lt"/>
              </a:rPr>
              <a:t>Готовый корпоративный портал</a:t>
            </a: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Внедрение портала</a:t>
            </a:r>
            <a:endParaRPr lang="en-US" sz="2800" b="1" dirty="0" smtClean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81" y="1387352"/>
            <a:ext cx="5297528" cy="507350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Внедрение </a:t>
            </a:r>
            <a:r>
              <a:rPr lang="ru-RU" sz="3200" b="1" dirty="0"/>
              <a:t>за 4 часа</a:t>
            </a:r>
          </a:p>
        </p:txBody>
      </p:sp>
      <p:pic>
        <p:nvPicPr>
          <p:cNvPr id="41989" name="Рисунок 6" descr="Magic_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04" y="2997418"/>
            <a:ext cx="3635751" cy="363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72305" y="6360"/>
            <a:ext cx="4902963" cy="689533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4039" y="444297"/>
            <a:ext cx="4874260" cy="642938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Виртуальная лаборатория</a:t>
            </a:r>
            <a:b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Протестируйте продукт перед покупкой</a:t>
            </a:r>
            <a:endParaRPr lang="en-US" sz="2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5"/>
            <a:ext cx="45040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 marL="355600" indent="-355600">
              <a:buBlip>
                <a:blip r:embed="rId5"/>
              </a:buBlip>
              <a:defRPr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версия на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3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0 дней</a:t>
            </a:r>
            <a:endParaRPr lang="ru-RU" sz="1800" b="0" u="sng" dirty="0">
              <a:latin typeface="Calibri" pitchFamily="34" charset="0"/>
              <a:cs typeface="Calibri" pitchFamily="34" charset="0"/>
            </a:endParaRPr>
          </a:p>
          <a:p>
            <a:pPr marL="355600" indent="-355600">
              <a:buBlip>
                <a:blip r:embed="rId5"/>
              </a:buBlip>
              <a:defRPr/>
            </a:pPr>
            <a:endParaRPr lang="en-US" sz="2400" b="0" dirty="0" smtClean="0">
              <a:latin typeface="Calibri" pitchFamily="34" charset="0"/>
              <a:cs typeface="Calibri" pitchFamily="34" charset="0"/>
            </a:endParaRPr>
          </a:p>
          <a:p>
            <a:pPr marL="355600" indent="-355600">
              <a:buBlip>
                <a:blip r:embed="rId5"/>
              </a:buBlip>
              <a:defRPr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Доступ к </a:t>
            </a:r>
            <a:r>
              <a:rPr lang="ru-RU" sz="2400" b="0" dirty="0" err="1" smtClean="0">
                <a:latin typeface="Calibri" pitchFamily="34" charset="0"/>
                <a:cs typeface="Calibri" pitchFamily="34" charset="0"/>
              </a:rPr>
              <a:t>демо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-порталу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на 3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часа</a:t>
            </a:r>
            <a:endParaRPr lang="ru-RU" sz="2000" b="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8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3" name="Прямоугольник 14"/>
          <p:cNvSpPr>
            <a:spLocks noChangeArrowheads="1"/>
          </p:cNvSpPr>
          <p:nvPr/>
        </p:nvSpPr>
        <p:spPr bwMode="auto">
          <a:xfrm>
            <a:off x="418702" y="5710238"/>
            <a:ext cx="8964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* При переходе на старшие редакции нужно приобрести лицензии на необходимое число  дополнительных пользователей.</a:t>
            </a:r>
          </a:p>
        </p:txBody>
      </p:sp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Стоимость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05768" y="1495309"/>
            <a:ext cx="369127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Компания</a:t>
            </a:r>
            <a:endParaRPr lang="ru-RU" sz="2800" dirty="0"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19 900 </a:t>
            </a: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руб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.</a:t>
            </a:r>
            <a:b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</a:br>
            <a:r>
              <a:rPr lang="ru-RU" sz="1400" b="0" dirty="0" smtClean="0">
                <a:solidFill>
                  <a:srgbClr val="111111"/>
                </a:solidFill>
                <a:latin typeface="+mj-lt"/>
              </a:rPr>
              <a:t>	</a:t>
            </a:r>
            <a:r>
              <a:rPr lang="ru-RU" sz="1400" b="0" dirty="0">
                <a:latin typeface="+mj-lt"/>
              </a:rPr>
              <a:t>неограниченное количество </a:t>
            </a:r>
            <a:r>
              <a:rPr lang="en-US" sz="1400" b="0" dirty="0" smtClean="0">
                <a:latin typeface="+mj-lt"/>
              </a:rPr>
              <a:t>	</a:t>
            </a:r>
            <a:r>
              <a:rPr lang="ru-RU" sz="1400" b="0" dirty="0" smtClean="0">
                <a:latin typeface="+mj-lt"/>
              </a:rPr>
              <a:t>пользователей</a:t>
            </a:r>
            <a:r>
              <a:rPr lang="ru-RU" sz="1400" b="0" dirty="0">
                <a:latin typeface="+mj-lt"/>
              </a:rPr>
              <a:t>*</a:t>
            </a:r>
          </a:p>
          <a:p>
            <a:pPr marL="8255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 </a:t>
            </a:r>
            <a:endParaRPr lang="en-US" sz="28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lvl="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Совместная работа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59 500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25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дополнительные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 smtClean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488488" y="1495286"/>
            <a:ext cx="4476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Бизнес-процессы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99 500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endParaRPr lang="ru-RU" sz="32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Холдинг</a:t>
            </a:r>
            <a:endParaRPr lang="ru-RU" sz="2800" dirty="0">
              <a:latin typeface="Calibri" pitchFamily="34" charset="0"/>
            </a:endParaRP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249 000 </a:t>
            </a: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руб. </a:t>
            </a:r>
            <a:r>
              <a:rPr lang="en-US" sz="3200" b="0" dirty="0" smtClean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 smtClean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endParaRPr lang="en-US" sz="32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lvl="0" eaLnBrk="1" hangingPunct="1"/>
            <a:endParaRPr lang="en-US" sz="2000" b="0" dirty="0">
              <a:solidFill>
                <a:srgbClr val="111111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47321"/>
            <a:ext cx="3975864" cy="240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46" y="1205719"/>
            <a:ext cx="3867637" cy="233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9932"/>
            <a:ext cx="3975864" cy="79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56" y="3561397"/>
            <a:ext cx="3860192" cy="77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1" y="5059579"/>
            <a:ext cx="8964489" cy="673677"/>
          </a:xfrm>
        </p:spPr>
        <p:txBody>
          <a:bodyPr/>
          <a:lstStyle/>
          <a:p>
            <a:pPr algn="l" eaLnBrk="1" hangingPunct="1"/>
            <a:r>
              <a:rPr lang="ru-RU" sz="36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платформе «1С-Битрикс» работает более 60 000 веб-проектов.</a:t>
            </a:r>
            <a:endParaRPr lang="en-US" sz="3600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90780"/>
            <a:ext cx="8280920" cy="49465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88787" y="138539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документами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8" y="391570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latin typeface="+mn-lt"/>
              </a:rPr>
              <a:t>Спасибо </a:t>
            </a:r>
            <a:r>
              <a:rPr lang="ru-RU" sz="4400" dirty="0">
                <a:latin typeface="+mn-lt"/>
              </a:rPr>
              <a:t>за внимание!</a:t>
            </a:r>
            <a:r>
              <a:rPr lang="en-US" sz="4400" dirty="0">
                <a:latin typeface="+mn-lt"/>
              </a:rPr>
              <a:t>  </a:t>
            </a:r>
            <a:endParaRPr lang="ru-RU" sz="4400" dirty="0" smtClean="0">
              <a:latin typeface="+mn-lt"/>
            </a:endParaRPr>
          </a:p>
          <a:p>
            <a:pPr eaLnBrk="1" hangingPunct="1"/>
            <a:r>
              <a:rPr lang="ru-RU" sz="4400" dirty="0" smtClean="0">
                <a:latin typeface="+mn-lt"/>
              </a:rPr>
              <a:t>Вопросы</a:t>
            </a:r>
            <a:r>
              <a:rPr lang="ru-RU" sz="4400" dirty="0">
                <a:latin typeface="+mn-lt"/>
              </a:rPr>
              <a:t>?</a:t>
            </a:r>
            <a:endParaRPr lang="en-US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6020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22297</TotalTime>
  <Words>1210</Words>
  <Application>Microsoft Office PowerPoint</Application>
  <PresentationFormat>Экран (4:3)</PresentationFormat>
  <Paragraphs>240</Paragraphs>
  <Slides>90</Slides>
  <Notes>68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Веб-кластер</vt:lpstr>
      <vt:lpstr>Презентация PowerPoint</vt:lpstr>
      <vt:lpstr>«Панель безопасности»</vt:lpstr>
      <vt:lpstr>Технология одноразовых паролей (OTP)</vt:lpstr>
      <vt:lpstr>Презентация PowerPoint</vt:lpstr>
      <vt:lpstr>Презентация PowerPoint</vt:lpstr>
      <vt:lpstr>Презентация PowerPoint</vt:lpstr>
      <vt:lpstr>Виртуальная лаборатория Протестируйте продукт перед покупкой</vt:lpstr>
      <vt:lpstr>Презентация PowerPoint</vt:lpstr>
      <vt:lpstr>На платформе «1С-Битрикс» работает более 60 000 веб-проектов.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Denis Donchenko</cp:lastModifiedBy>
  <cp:revision>766</cp:revision>
  <cp:lastPrinted>2011-11-21T13:32:39Z</cp:lastPrinted>
  <dcterms:modified xsi:type="dcterms:W3CDTF">2012-09-26T03:27:45Z</dcterms:modified>
</cp:coreProperties>
</file>